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7" r:id="rId2"/>
    <p:sldId id="259" r:id="rId3"/>
    <p:sldId id="406" r:id="rId4"/>
    <p:sldId id="419" r:id="rId5"/>
    <p:sldId id="408" r:id="rId6"/>
    <p:sldId id="423" r:id="rId7"/>
    <p:sldId id="424" r:id="rId8"/>
    <p:sldId id="429" r:id="rId9"/>
    <p:sldId id="427" r:id="rId10"/>
    <p:sldId id="430" r:id="rId11"/>
    <p:sldId id="431" r:id="rId12"/>
    <p:sldId id="432" r:id="rId13"/>
    <p:sldId id="433" r:id="rId14"/>
    <p:sldId id="434" r:id="rId15"/>
    <p:sldId id="435" r:id="rId16"/>
    <p:sldId id="313" r:id="rId17"/>
  </p:sldIdLst>
  <p:sldSz cx="9144000" cy="6858000" type="screen4x3"/>
  <p:notesSz cx="7102475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13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304" y="0"/>
            <a:ext cx="3078513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F8C26AD-25BD-450C-8B9B-CED9D8C8E54B}" type="datetimeFigureOut">
              <a:rPr lang="de-DE"/>
              <a:pPr>
                <a:defRPr/>
              </a:pPr>
              <a:t>24.11.2022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17" y="4861155"/>
            <a:ext cx="5682643" cy="4605821"/>
          </a:xfrm>
          <a:prstGeom prst="rect">
            <a:avLst/>
          </a:prstGeom>
        </p:spPr>
        <p:txBody>
          <a:bodyPr vert="horz" lIns="94787" tIns="47393" rIns="94787" bIns="47393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8513" cy="512303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304" y="9720673"/>
            <a:ext cx="3078513" cy="512303"/>
          </a:xfrm>
          <a:prstGeom prst="rect">
            <a:avLst/>
          </a:prstGeom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C61509-3C96-420E-820C-517A270E26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0776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C61509-3C96-420E-820C-517A270E2647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8601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C61509-3C96-420E-820C-517A270E2647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889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C61509-3C96-420E-820C-517A270E2647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592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C61509-3C96-420E-820C-517A270E2647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74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C61509-3C96-420E-820C-517A270E2647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985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88F89-595C-4BEB-95E9-4471EEE3FE5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61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B2CC3-F489-4CB5-88B6-575B03D7ABF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366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FEE8-38CE-4A90-AF98-4CFE5EC4987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411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423E2-8929-4EFB-B3AE-981DB5B086D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261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735C-664B-4B1C-AD49-8F7FA09564C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357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9BCFD-BE7F-47DD-B3F4-47651742072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660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8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4B669-3ADF-4337-AE13-E340CF4F79E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3986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4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0E820-F3C1-4E6F-A8F1-6132C27DF13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359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3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DA1B-0DDF-4F2B-B873-37B20968CF6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354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86DC9-719E-4B82-9197-47BD50EDEEF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188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ine Ecke des Rechtecks schneiden und abrunde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winkliges Dreiec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ihand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1137-C9DB-448F-BB1E-0490DC43248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556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elplatzhalt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29" name="Textplatzhalt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F6FD1E53-D230-4C7F-A149-E9E0650CADC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1033" name="Gruppieren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034" name="Freihandform 11"/>
            <p:cNvGrpSpPr>
              <a:grpSpLocks/>
            </p:cNvGrpSpPr>
            <p:nvPr/>
          </p:nvGrpSpPr>
          <p:grpSpPr bwMode="auto">
            <a:xfrm>
              <a:off x="-6091" y="-11569"/>
              <a:ext cx="9137939" cy="1050979"/>
              <a:chOff x="-6096" y="-24384"/>
              <a:chExt cx="9137904" cy="1048512"/>
            </a:xfrm>
          </p:grpSpPr>
          <p:pic>
            <p:nvPicPr>
              <p:cNvPr id="1038" name="Freihandform 11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9" name="Text Box 11"/>
              <p:cNvSpPr txBox="1">
                <a:spLocks noChangeArrowheads="1"/>
              </p:cNvSpPr>
              <p:nvPr/>
            </p:nvSpPr>
            <p:spPr bwMode="auto">
              <a:xfrm rot="-164308">
                <a:off x="-30163" y="422275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de-DE" smtClean="0">
                  <a:latin typeface="Constantia" panose="02030602050306030303" pitchFamily="18" charset="0"/>
                </a:endParaRPr>
              </a:p>
            </p:txBody>
          </p:sp>
        </p:grpSp>
        <p:grpSp>
          <p:nvGrpSpPr>
            <p:cNvPr id="1035" name="Freihandform 12"/>
            <p:cNvGrpSpPr>
              <a:grpSpLocks/>
            </p:cNvGrpSpPr>
            <p:nvPr/>
          </p:nvGrpSpPr>
          <p:grpSpPr bwMode="auto">
            <a:xfrm>
              <a:off x="-6091" y="61755"/>
              <a:ext cx="9156227" cy="910441"/>
              <a:chOff x="-6096" y="48768"/>
              <a:chExt cx="9156192" cy="908304"/>
            </a:xfrm>
          </p:grpSpPr>
          <p:pic>
            <p:nvPicPr>
              <p:cNvPr id="1036" name="Freihandform 12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48768"/>
                <a:ext cx="9156192" cy="908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7" name="Text Box 14"/>
              <p:cNvSpPr txBox="1">
                <a:spLocks noChangeArrowheads="1"/>
              </p:cNvSpPr>
              <p:nvPr/>
            </p:nvSpPr>
            <p:spPr bwMode="auto">
              <a:xfrm rot="-164308">
                <a:off x="-22225" y="496888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de-DE" smtClean="0">
                  <a:latin typeface="Constantia" panose="02030602050306030303" pitchFamily="18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5" r:id="rId9"/>
    <p:sldLayoutId id="2147483842" r:id="rId10"/>
    <p:sldLayoutId id="2147483843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cid:ABAD39C5-0EDD-451A-8909-9E4B5139DBE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9"/>
          <p:cNvSpPr>
            <a:spLocks noChangeArrowheads="1" noChangeShapeType="1" noTextEdit="1"/>
          </p:cNvSpPr>
          <p:nvPr/>
        </p:nvSpPr>
        <p:spPr bwMode="auto">
          <a:xfrm>
            <a:off x="1835150" y="5229225"/>
            <a:ext cx="42497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de-DE" sz="28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CCFF"/>
              </a:solidFill>
              <a:latin typeface="Calibri" panose="020F0502020204030204" pitchFamily="34" charset="0"/>
            </a:endParaRPr>
          </a:p>
        </p:txBody>
      </p:sp>
      <p:sp>
        <p:nvSpPr>
          <p:cNvPr id="5125" name="Textfeld 7"/>
          <p:cNvSpPr txBox="1">
            <a:spLocks noChangeArrowheads="1"/>
          </p:cNvSpPr>
          <p:nvPr/>
        </p:nvSpPr>
        <p:spPr bwMode="auto">
          <a:xfrm>
            <a:off x="1509963" y="1189213"/>
            <a:ext cx="662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latin typeface="Lucida Sans Unicode" panose="020B0602030504020204" pitchFamily="34" charset="0"/>
            </a:endParaRPr>
          </a:p>
        </p:txBody>
      </p:sp>
      <p:sp>
        <p:nvSpPr>
          <p:cNvPr id="5126" name="Textfeld 8"/>
          <p:cNvSpPr txBox="1">
            <a:spLocks noChangeArrowheads="1"/>
          </p:cNvSpPr>
          <p:nvPr/>
        </p:nvSpPr>
        <p:spPr bwMode="auto">
          <a:xfrm>
            <a:off x="59693" y="1490193"/>
            <a:ext cx="9144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000" b="1" dirty="0" smtClean="0">
                <a:latin typeface="Arial" panose="020B0604020202020204" pitchFamily="34" charset="0"/>
              </a:rPr>
              <a:t>Info- Veranstaltung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30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000" b="1" dirty="0" smtClean="0">
                <a:latin typeface="Arial" panose="020B0604020202020204" pitchFamily="34" charset="0"/>
              </a:rPr>
              <a:t>Glatten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3000" b="1" dirty="0" smtClean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000" b="1" dirty="0" smtClean="0">
                <a:latin typeface="Arial" panose="020B0604020202020204" pitchFamily="34" charset="0"/>
              </a:rPr>
              <a:t>24.11.2022</a:t>
            </a:r>
            <a:endParaRPr lang="de-DE" altLang="de-DE" sz="3000" b="1" dirty="0">
              <a:latin typeface="Arial" panose="020B0604020202020204" pitchFamily="34" charset="0"/>
            </a:endParaRPr>
          </a:p>
        </p:txBody>
      </p:sp>
      <p:sp>
        <p:nvSpPr>
          <p:cNvPr id="5129" name="Textfeld 4"/>
          <p:cNvSpPr txBox="1">
            <a:spLocks noChangeArrowheads="1"/>
          </p:cNvSpPr>
          <p:nvPr/>
        </p:nvSpPr>
        <p:spPr bwMode="auto">
          <a:xfrm>
            <a:off x="2339752" y="4121997"/>
            <a:ext cx="45735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b="1" dirty="0"/>
              <a:t>Günther </a:t>
            </a:r>
            <a:r>
              <a:rPr lang="de-DE" altLang="de-DE" b="1" dirty="0" smtClean="0"/>
              <a:t>Garbe</a:t>
            </a:r>
          </a:p>
          <a:p>
            <a:pPr algn="ctr"/>
            <a:r>
              <a:rPr lang="de-DE" altLang="de-DE" b="1" dirty="0" smtClean="0"/>
              <a:t>Stadtwerke Altensteig</a:t>
            </a:r>
          </a:p>
          <a:p>
            <a:pPr algn="ctr"/>
            <a:r>
              <a:rPr lang="de-DE" altLang="de-DE" sz="1600" b="1" dirty="0" smtClean="0"/>
              <a:t>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323528" y="6306277"/>
            <a:ext cx="2133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smtClean="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88F89-595C-4BEB-95E9-4471EEE3FE5B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03" y="5419202"/>
            <a:ext cx="1684205" cy="915446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60" y="1844824"/>
            <a:ext cx="9194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Leistungen der SWA:</a:t>
            </a:r>
          </a:p>
          <a:p>
            <a:r>
              <a:rPr lang="de-DE" b="1" u="sng" dirty="0" smtClean="0"/>
              <a:t>Technische Betriebsführung 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24/7 Bereitschaftsdienst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Hausanschlussmanagement vor Ort ( Hausanschlussleitung, Übergabestation)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Überwachung und Kontrolle der Heizzentrale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Optimierung des Wärmenetzes (Vorlauf/Rücklauf)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Beratung bei weiteren Ausbau des Wärmenetzes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Behebung von Störungen, Organisation von notwendigen Reparaturen oder Austausch von Anlagenteilen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Flexible Wahl der Leistungen durch den Kunden 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899592" y="620689"/>
            <a:ext cx="76328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/>
              <a:t>Betriebsführung der Wärmeversorgung Glatten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0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22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60" y="1844824"/>
            <a:ext cx="919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Leistungen der SWA:</a:t>
            </a:r>
          </a:p>
          <a:p>
            <a:r>
              <a:rPr lang="de-DE" b="1" u="sng" dirty="0" smtClean="0"/>
              <a:t>Kaufmännische </a:t>
            </a:r>
            <a:r>
              <a:rPr lang="de-DE" b="1" u="sng" smtClean="0"/>
              <a:t>Betriebsführung </a:t>
            </a:r>
          </a:p>
          <a:p>
            <a:endParaRPr lang="de-DE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Erstellung Wirtschaftsplan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Abrechnung Wärmelieferung an den Kunden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Kalkulation der Wärmegebühren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Prüfung von Rechnungen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Flexible Wahl der Leistungen durch den Kunden 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55576" y="812344"/>
            <a:ext cx="76328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/>
              <a:t>Betriebsführung der Wärmeversorgung Glatten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0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72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 txBox="1">
            <a:spLocks noGrp="1"/>
          </p:cNvSpPr>
          <p:nvPr/>
        </p:nvSpPr>
        <p:spPr>
          <a:xfrm>
            <a:off x="2286000" y="5857875"/>
            <a:ext cx="3733800" cy="86360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tx2">
                  <a:shade val="9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195513" y="620713"/>
            <a:ext cx="4968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 b="1" dirty="0" smtClean="0"/>
              <a:t>Impressionen</a:t>
            </a:r>
            <a:endParaRPr lang="de-DE" altLang="de-DE" sz="2400" b="1" dirty="0"/>
          </a:p>
          <a:p>
            <a:pPr>
              <a:spcBef>
                <a:spcPct val="50000"/>
              </a:spcBef>
            </a:pPr>
            <a:endParaRPr lang="de-DE" altLang="de-DE" sz="24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5" y="1163616"/>
            <a:ext cx="5566399" cy="31311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62" y="1382310"/>
            <a:ext cx="3198544" cy="240169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550120"/>
            <a:ext cx="3006303" cy="22547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71" y="3473676"/>
            <a:ext cx="2183115" cy="291082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45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 txBox="1">
            <a:spLocks noGrp="1"/>
          </p:cNvSpPr>
          <p:nvPr/>
        </p:nvSpPr>
        <p:spPr>
          <a:xfrm>
            <a:off x="2286000" y="5857875"/>
            <a:ext cx="3733800" cy="86360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tx2">
                  <a:shade val="9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4" y="539527"/>
            <a:ext cx="2404274" cy="180320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906" y="659007"/>
            <a:ext cx="2606317" cy="19547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95" y="2488064"/>
            <a:ext cx="2349968" cy="3133291"/>
          </a:xfrm>
          <a:prstGeom prst="rect">
            <a:avLst/>
          </a:prstGeom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195513" y="620713"/>
            <a:ext cx="4968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 b="1" dirty="0" smtClean="0"/>
              <a:t>Impressionen</a:t>
            </a:r>
            <a:endParaRPr lang="de-DE" altLang="de-DE" sz="2400" b="1" dirty="0"/>
          </a:p>
          <a:p>
            <a:pPr>
              <a:spcBef>
                <a:spcPct val="50000"/>
              </a:spcBef>
            </a:pPr>
            <a:endParaRPr lang="de-DE" altLang="de-DE" sz="2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518" y="4293548"/>
            <a:ext cx="2405714" cy="180428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7999" y="4639673"/>
            <a:ext cx="2420888" cy="1815666"/>
          </a:xfrm>
          <a:prstGeom prst="rect">
            <a:avLst/>
          </a:prstGeom>
        </p:spPr>
      </p:pic>
      <p:pic>
        <p:nvPicPr>
          <p:cNvPr id="14" name="Picture 16" descr="Nahwärme Altstadt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59" y="1669235"/>
            <a:ext cx="3723695" cy="248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9" y="1895121"/>
            <a:ext cx="1606377" cy="2411143"/>
          </a:xfrm>
          <a:prstGeom prst="rect">
            <a:avLst/>
          </a:prstGeom>
        </p:spPr>
      </p:pic>
      <p:pic>
        <p:nvPicPr>
          <p:cNvPr id="16" name="Picture 7" descr="Nahwärme Altstadt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15" y="4204259"/>
            <a:ext cx="2684832" cy="179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 txBox="1">
            <a:spLocks noGrp="1"/>
          </p:cNvSpPr>
          <p:nvPr/>
        </p:nvSpPr>
        <p:spPr>
          <a:xfrm>
            <a:off x="2286000" y="5857875"/>
            <a:ext cx="3733800" cy="86360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tx2">
                  <a:shade val="9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55" y="3724646"/>
            <a:ext cx="3261000" cy="2445750"/>
          </a:xfrm>
          <a:prstGeom prst="rect">
            <a:avLst/>
          </a:prstGeom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195513" y="620713"/>
            <a:ext cx="4968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 b="1" dirty="0" smtClean="0"/>
              <a:t>Impressionen</a:t>
            </a:r>
            <a:endParaRPr lang="de-DE" altLang="de-DE" sz="2400" b="1" dirty="0"/>
          </a:p>
          <a:p>
            <a:pPr>
              <a:spcBef>
                <a:spcPct val="50000"/>
              </a:spcBef>
            </a:pPr>
            <a:endParaRPr lang="de-DE" altLang="de-DE" sz="2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93" y="1271566"/>
            <a:ext cx="4714103" cy="265374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4819" y="4923844"/>
            <a:ext cx="716391" cy="537917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7" y="1227752"/>
            <a:ext cx="3583690" cy="201739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8" y="3434910"/>
            <a:ext cx="4352338" cy="24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24.11.2022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763688" y="591495"/>
            <a:ext cx="4968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 b="1" dirty="0" smtClean="0"/>
              <a:t>Impressionen</a:t>
            </a:r>
            <a:endParaRPr lang="de-DE" altLang="de-DE" sz="2400" b="1" dirty="0"/>
          </a:p>
          <a:p>
            <a:pPr>
              <a:spcBef>
                <a:spcPct val="50000"/>
              </a:spcBef>
            </a:pPr>
            <a:endParaRPr lang="de-DE" altLang="de-DE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20356"/>
            <a:ext cx="3672408" cy="275430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4" y="1412776"/>
            <a:ext cx="3415501" cy="25616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7677" y="3897019"/>
            <a:ext cx="3168085" cy="23760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42" y="3974402"/>
            <a:ext cx="2965176" cy="22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1763688" y="3933056"/>
            <a:ext cx="7851648" cy="22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tabLst>
                <a:tab pos="1074738" algn="l"/>
              </a:tabLst>
              <a:defRPr/>
            </a:pPr>
            <a:r>
              <a:rPr lang="de-DE" sz="3600" b="1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de-DE" sz="3600" b="1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36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de-DE" sz="36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36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de-DE" sz="36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36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de-DE" sz="36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9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de-DE" sz="900" b="1"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de-DE" sz="2400" b="1" dirty="0">
              <a:solidFill>
                <a:schemeClr val="accent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341" name="WordArt 11"/>
          <p:cNvSpPr>
            <a:spLocks noChangeArrowheads="1" noChangeShapeType="1" noTextEdit="1"/>
          </p:cNvSpPr>
          <p:nvPr/>
        </p:nvSpPr>
        <p:spPr bwMode="auto">
          <a:xfrm>
            <a:off x="900113" y="1700213"/>
            <a:ext cx="72866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de-DE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467544" y="63563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smtClean="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59632" y="937128"/>
            <a:ext cx="61926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600" b="1" dirty="0" smtClean="0"/>
              <a:t>Vielen Dank für Ihre Aufmerksamkeit!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23E2-8929-4EFB-B3AE-981DB5B086DE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88509"/>
            <a:ext cx="5632368" cy="4655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467544" y="63563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smtClean="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4" name="Textfeld 15"/>
          <p:cNvSpPr txBox="1">
            <a:spLocks noChangeArrowheads="1"/>
          </p:cNvSpPr>
          <p:nvPr/>
        </p:nvSpPr>
        <p:spPr bwMode="auto">
          <a:xfrm>
            <a:off x="4651375" y="1363663"/>
            <a:ext cx="44926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1600" dirty="0">
                <a:latin typeface="Lucida Sans Unicode" panose="020B0602030504020204" pitchFamily="34" charset="0"/>
              </a:rPr>
              <a:t/>
            </a:r>
            <a:br>
              <a:rPr lang="de-DE" altLang="de-DE" sz="1600" dirty="0">
                <a:latin typeface="Lucida Sans Unicode" panose="020B0602030504020204" pitchFamily="34" charset="0"/>
              </a:rPr>
            </a:br>
            <a:endParaRPr lang="de-DE" altLang="de-DE" sz="1600" dirty="0">
              <a:latin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 dirty="0">
                <a:latin typeface="Lucida Sans Unicode" panose="020B0602030504020204" pitchFamily="34" charset="0"/>
              </a:rPr>
              <a:t> </a:t>
            </a:r>
          </a:p>
        </p:txBody>
      </p:sp>
      <p:sp>
        <p:nvSpPr>
          <p:cNvPr id="6155" name="Textfeld 13"/>
          <p:cNvSpPr txBox="1">
            <a:spLocks noChangeArrowheads="1"/>
          </p:cNvSpPr>
          <p:nvPr/>
        </p:nvSpPr>
        <p:spPr bwMode="auto">
          <a:xfrm>
            <a:off x="1534344" y="818912"/>
            <a:ext cx="61928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000" b="1" dirty="0" smtClean="0">
                <a:latin typeface="Arial" panose="020B0604020202020204" pitchFamily="34" charset="0"/>
              </a:rPr>
              <a:t>Stadt Altensteig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000" b="1" dirty="0" smtClean="0">
                <a:latin typeface="Arial" panose="020B0604020202020204" pitchFamily="34" charset="0"/>
              </a:rPr>
              <a:t>Kreis Calw, ca. 11.000 Einwohner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000" b="1" dirty="0" smtClean="0">
                <a:latin typeface="Arial" panose="020B0604020202020204" pitchFamily="34" charset="0"/>
              </a:rPr>
              <a:t>8 </a:t>
            </a:r>
            <a:r>
              <a:rPr lang="de-DE" altLang="de-DE" sz="3000" b="1" dirty="0">
                <a:latin typeface="Arial" panose="020B0604020202020204" pitchFamily="34" charset="0"/>
              </a:rPr>
              <a:t>Ortsteile</a:t>
            </a:r>
            <a:endParaRPr lang="de-DE" altLang="de-DE" sz="3000" b="1" dirty="0" smtClean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000" b="1" dirty="0" smtClean="0">
                <a:latin typeface="Arial" panose="020B0604020202020204" pitchFamily="34" charset="0"/>
              </a:rPr>
              <a:t>im Nordschwarzwald</a:t>
            </a:r>
            <a:endParaRPr lang="de-DE" altLang="de-DE" sz="3000" b="1" dirty="0">
              <a:latin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" y="2742339"/>
            <a:ext cx="4176538" cy="313316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08006"/>
            <a:ext cx="4923146" cy="330804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030616" y="6329483"/>
            <a:ext cx="16561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 smtClean="0">
                <a:latin typeface="Lucida Sans" panose="020B0602030504020204" pitchFamily="34" charset="0"/>
              </a:rPr>
              <a:t>Bild: Wolfgang </a:t>
            </a:r>
            <a:r>
              <a:rPr lang="de-DE" sz="700" dirty="0" err="1" smtClean="0">
                <a:latin typeface="Lucida Sans" panose="020B0602030504020204" pitchFamily="34" charset="0"/>
              </a:rPr>
              <a:t>Schlumberger</a:t>
            </a:r>
            <a:endParaRPr lang="de-DE" sz="700" dirty="0">
              <a:latin typeface="Lucida Sans" panose="020B0602030504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88F89-595C-4BEB-95E9-4471EEE3FE5B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277938"/>
            <a:ext cx="3662569" cy="267028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45C75"/>
                </a:solidFill>
              </a:rPr>
              <a:t>24.11.2022</a:t>
            </a:r>
            <a:endParaRPr lang="de-DE" altLang="de-DE" sz="1000" dirty="0" smtClean="0">
              <a:solidFill>
                <a:srgbClr val="045C75"/>
              </a:solidFill>
            </a:endParaRPr>
          </a:p>
        </p:txBody>
      </p:sp>
      <p:sp>
        <p:nvSpPr>
          <p:cNvPr id="5131" name="Textfeld 15"/>
          <p:cNvSpPr txBox="1">
            <a:spLocks noChangeArrowheads="1"/>
          </p:cNvSpPr>
          <p:nvPr/>
        </p:nvSpPr>
        <p:spPr bwMode="auto">
          <a:xfrm>
            <a:off x="989718" y="4180344"/>
            <a:ext cx="532859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 sz="400" dirty="0">
              <a:latin typeface="Lucida Sans Unicode" panose="020B0602030504020204" pitchFamily="34" charset="0"/>
            </a:endParaRPr>
          </a:p>
          <a:p>
            <a:pPr eaLnBrk="1" hangingPunct="1"/>
            <a:endParaRPr lang="de-DE" altLang="de-DE" sz="400" dirty="0">
              <a:latin typeface="Lucida Sans Unicode" panose="020B0602030504020204" pitchFamily="34" charset="0"/>
            </a:endParaRPr>
          </a:p>
          <a:p>
            <a:pPr eaLnBrk="1" hangingPunct="1"/>
            <a:endParaRPr lang="de-DE" altLang="de-DE" sz="400" dirty="0">
              <a:latin typeface="Lucida Sans Unicode" panose="020B0602030504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de-DE" altLang="de-DE" sz="2000" b="1" dirty="0" smtClean="0"/>
              <a:t>Mitarbeiter/innen </a:t>
            </a:r>
            <a:r>
              <a:rPr lang="de-DE" altLang="de-DE" sz="2000" dirty="0" smtClean="0"/>
              <a:t>70</a:t>
            </a:r>
            <a:r>
              <a:rPr lang="de-DE" altLang="de-DE" sz="2000" dirty="0"/>
              <a:t/>
            </a:r>
            <a:br>
              <a:rPr lang="de-DE" altLang="de-DE" sz="2000" dirty="0"/>
            </a:br>
            <a:endParaRPr lang="de-DE" altLang="de-DE" sz="20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2000" dirty="0"/>
              <a:t>  </a:t>
            </a:r>
            <a:r>
              <a:rPr lang="de-DE" altLang="de-DE" sz="2000" dirty="0" smtClean="0"/>
              <a:t> </a:t>
            </a:r>
            <a:r>
              <a:rPr lang="de-DE" altLang="de-DE" sz="2000" b="1" dirty="0" smtClean="0"/>
              <a:t>Umsatz </a:t>
            </a:r>
            <a:r>
              <a:rPr lang="de-DE" altLang="de-DE" sz="2000" dirty="0"/>
              <a:t>rund </a:t>
            </a:r>
            <a:r>
              <a:rPr lang="de-DE" altLang="de-DE" sz="2000" dirty="0" smtClean="0"/>
              <a:t>54 </a:t>
            </a:r>
            <a:r>
              <a:rPr lang="de-DE" altLang="de-DE" sz="2000" dirty="0"/>
              <a:t>Mio. €</a:t>
            </a:r>
            <a:br>
              <a:rPr lang="de-DE" altLang="de-DE" sz="2000" dirty="0"/>
            </a:br>
            <a:endParaRPr lang="de-DE" altLang="de-DE" sz="20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2000" dirty="0"/>
              <a:t> </a:t>
            </a:r>
            <a:r>
              <a:rPr lang="de-DE" altLang="de-DE" sz="2000" dirty="0" smtClean="0"/>
              <a:t>  </a:t>
            </a:r>
            <a:r>
              <a:rPr lang="de-DE" altLang="de-DE" sz="2000" b="1" dirty="0" smtClean="0"/>
              <a:t>100 </a:t>
            </a:r>
            <a:r>
              <a:rPr lang="de-DE" altLang="de-DE" sz="2000" b="1" dirty="0"/>
              <a:t>% </a:t>
            </a:r>
            <a:r>
              <a:rPr lang="de-DE" altLang="de-DE" sz="2000" b="1" dirty="0" smtClean="0"/>
              <a:t>kommunal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2000" b="1" dirty="0" smtClean="0"/>
              <a:t>    Eigenbetrieb</a:t>
            </a:r>
            <a:r>
              <a:rPr lang="de-DE" altLang="de-DE" sz="2000" b="1" dirty="0"/>
              <a:t/>
            </a:r>
            <a:br>
              <a:rPr lang="de-DE" altLang="de-DE" sz="2000" b="1" dirty="0"/>
            </a:br>
            <a:endParaRPr lang="de-DE" altLang="de-DE" sz="2000" b="1" dirty="0"/>
          </a:p>
          <a:p>
            <a:pPr eaLnBrk="1" hangingPunct="1"/>
            <a:r>
              <a:rPr lang="de-DE" altLang="de-DE" sz="1600" dirty="0">
                <a:latin typeface="Lucida Sans Unicode" panose="020B0602030504020204" pitchFamily="34" charset="0"/>
              </a:rPr>
              <a:t> 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725049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3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Stadtwerke Altensteig</a:t>
            </a:r>
            <a:endParaRPr lang="de-DE" sz="3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4" y="1305174"/>
            <a:ext cx="3726299" cy="279472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02" y="3565585"/>
            <a:ext cx="3767535" cy="282565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88F89-595C-4BEB-95E9-4471EEE3FE5B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92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45C75"/>
                </a:solidFill>
              </a:rPr>
              <a:t>24.11.2022</a:t>
            </a:r>
            <a:endParaRPr lang="de-DE" altLang="de-DE" sz="1000" dirty="0" smtClean="0">
              <a:solidFill>
                <a:srgbClr val="045C75"/>
              </a:solidFill>
            </a:endParaRPr>
          </a:p>
        </p:txBody>
      </p:sp>
      <p:pic>
        <p:nvPicPr>
          <p:cNvPr id="5127" name="Grafik 10" descr="SWA - Fotos Bard, K, Altensteig, Luftbild, Schnaitbach 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91" y="2037743"/>
            <a:ext cx="21653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48" y="1561132"/>
            <a:ext cx="2455091" cy="163672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6" y="4939124"/>
            <a:ext cx="2399681" cy="159978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3" y="2615194"/>
            <a:ext cx="3132348" cy="208823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09668"/>
            <a:ext cx="9143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smtClean="0"/>
              <a:t>Strom, Wasser, Wärme, Gas, Bäder, Parken, </a:t>
            </a:r>
          </a:p>
          <a:p>
            <a:pPr algn="ctr"/>
            <a:r>
              <a:rPr lang="de-DE" sz="3000" b="1" dirty="0" smtClean="0"/>
              <a:t>Telekommunikation, Installation, </a:t>
            </a:r>
          </a:p>
          <a:p>
            <a:pPr algn="ctr"/>
            <a:r>
              <a:rPr lang="de-DE" sz="3000" b="1" dirty="0" err="1" smtClean="0"/>
              <a:t>Contracting</a:t>
            </a:r>
            <a:r>
              <a:rPr lang="de-DE" sz="3000" b="1" dirty="0" smtClean="0"/>
              <a:t> </a:t>
            </a:r>
            <a:endParaRPr lang="de-DE" sz="30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67" y="3288142"/>
            <a:ext cx="3421846" cy="192628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043110"/>
            <a:ext cx="2087724" cy="139181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3" y="3314725"/>
            <a:ext cx="2641277" cy="198095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39" y="4854136"/>
            <a:ext cx="2489785" cy="1867339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88F89-595C-4BEB-95E9-4471EEE3FE5B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24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701783" y="445975"/>
            <a:ext cx="4392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Erneuerbare Energien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6530" y="2003226"/>
            <a:ext cx="2664296" cy="266429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946" y="1097962"/>
            <a:ext cx="2758232" cy="2068674"/>
          </a:xfrm>
          <a:prstGeom prst="rect">
            <a:avLst/>
          </a:prstGeom>
        </p:spPr>
      </p:pic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5" y="4364153"/>
            <a:ext cx="2809414" cy="21070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2" y="3510301"/>
            <a:ext cx="3302305" cy="24767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6529" y="1820583"/>
            <a:ext cx="2746434" cy="20598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74" y="4564346"/>
            <a:ext cx="2785415" cy="20890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7" y="2392129"/>
            <a:ext cx="2629365" cy="1972024"/>
          </a:xfrm>
          <a:prstGeom prst="rect">
            <a:avLst/>
          </a:prstGeom>
        </p:spPr>
      </p:pic>
      <p:pic>
        <p:nvPicPr>
          <p:cNvPr id="16" name="283FD8E5-DCC1-49DA-AB4A-8818D57A6959" descr="283FD8E5-DCC1-49DA-AB4A-8818D57A695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0" t="4931" r="1850" b="17262"/>
          <a:stretch/>
        </p:blipFill>
        <p:spPr bwMode="auto">
          <a:xfrm rot="10800000">
            <a:off x="7084910" y="455638"/>
            <a:ext cx="1865057" cy="108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391501" y="987563"/>
            <a:ext cx="28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 smtClean="0"/>
              <a:t>7 Windparkbeteiligungen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 smtClean="0"/>
              <a:t>5 PV Parkbeteiligungen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 smtClean="0"/>
              <a:t>22 eigene PV-Anlagen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 smtClean="0"/>
              <a:t>6 Wasserkraftanlagen 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19188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1115616" y="764704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smtClean="0"/>
              <a:t>European </a:t>
            </a:r>
            <a:r>
              <a:rPr lang="de-DE" sz="3000" b="1" dirty="0" err="1" smtClean="0"/>
              <a:t>Energy</a:t>
            </a:r>
            <a:r>
              <a:rPr lang="de-DE" sz="3000" b="1" dirty="0" smtClean="0"/>
              <a:t> Award (EEA)</a:t>
            </a:r>
          </a:p>
          <a:p>
            <a:endParaRPr lang="de-DE" sz="24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5439144" cy="25922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71" y="3147840"/>
            <a:ext cx="3183829" cy="32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1331640" y="566399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smtClean="0"/>
              <a:t>Integriertes Klimaschutzkonzept – </a:t>
            </a:r>
          </a:p>
          <a:p>
            <a:pPr algn="ctr"/>
            <a:r>
              <a:rPr lang="de-DE" sz="3000" b="1" dirty="0" smtClean="0"/>
              <a:t>Stadt Altensteig 2013</a:t>
            </a:r>
            <a:endParaRPr lang="de-DE" sz="3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582062"/>
            <a:ext cx="4896544" cy="51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7452" y="3070154"/>
            <a:ext cx="4090431" cy="164895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3710" y="692696"/>
            <a:ext cx="8562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Wärmeversorgung der Stadtwerke Altensteig </a:t>
            </a:r>
            <a:endParaRPr lang="de-DE" sz="30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11343"/>
            <a:ext cx="1893833" cy="142037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91640" y="1707491"/>
            <a:ext cx="5104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14 </a:t>
            </a:r>
            <a:r>
              <a:rPr lang="de-DE" sz="1600" b="1" dirty="0" err="1" smtClean="0"/>
              <a:t>BHKW´s</a:t>
            </a:r>
            <a:r>
              <a:rPr lang="de-DE" sz="1600" b="1" dirty="0" smtClean="0"/>
              <a:t> in Betrieb in verschiedenen Heizzentralen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Hohe Nachfrage an neuen Wärmeanschlüssen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Aktuell 4 Projekte in Planung (davon 3 privat)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0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67" y="4779534"/>
            <a:ext cx="2320119" cy="17400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896868"/>
            <a:ext cx="2181801" cy="163635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t="5333" r="4781" b="6509"/>
          <a:stretch/>
        </p:blipFill>
        <p:spPr>
          <a:xfrm>
            <a:off x="6084168" y="1352962"/>
            <a:ext cx="2448272" cy="1944216"/>
          </a:xfrm>
          <a:prstGeom prst="rect">
            <a:avLst/>
          </a:prstGeom>
        </p:spPr>
      </p:pic>
      <p:pic>
        <p:nvPicPr>
          <p:cNvPr id="15" name="151538D5-D0A6-43BB-BED6-54736FA4C043" descr="IMG_42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9501" y="2938597"/>
            <a:ext cx="2581293" cy="19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040591" y="4179232"/>
            <a:ext cx="4145476" cy="134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7" name="ABAD39C5-0EDD-451A-8909-9E4B5139DBE7" descr="IMG_4152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79" y="4453357"/>
            <a:ext cx="2756375" cy="206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395536" y="635634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24.11.2022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DA1B-0DDF-4F2B-B873-37B20968CF6F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477888" y="836712"/>
            <a:ext cx="8568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Wärmeversorgung der Stadtwerke Altensteig </a:t>
            </a:r>
            <a:endParaRPr lang="de-DE" sz="3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37928" y="2080922"/>
            <a:ext cx="7848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Start der Wärmeversorgung 1986/87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Am Anfang nur kommunale Gebäude und Eirichtungen (Schulen, Seniorenheim, Seniorenwohnungen)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Ab 1994 Ausbau der Wärmeversorgung und Erweiterung der Wärmenetze durch Anschluss von privaten Gebäudeeigentümern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Aufbau der Wärmeversorgung war durch klimapolitische Ziele </a:t>
            </a:r>
            <a:r>
              <a:rPr lang="de-DE" b="1" dirty="0" err="1"/>
              <a:t>initiert</a:t>
            </a:r>
            <a:r>
              <a:rPr lang="de-DE" b="1" dirty="0"/>
              <a:t> (CO2 Einsparung, Effizienz)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Keine Gewinnerzielungsabsicht, sondern nur angemessene Verzinsung des EK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360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289</Words>
  <Application>Microsoft Office PowerPoint</Application>
  <PresentationFormat>Bildschirmpräsentation (4:3)</PresentationFormat>
  <Paragraphs>117</Paragraphs>
  <Slides>16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Constantia</vt:lpstr>
      <vt:lpstr>Lucida Sans</vt:lpstr>
      <vt:lpstr>Lucida Sans Unicode</vt:lpstr>
      <vt:lpstr>Wingdings</vt:lpstr>
      <vt:lpstr>Wingdings 2</vt:lpstr>
      <vt:lpstr>Hyperion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Regionalverband Nordschwarzwald</dc:title>
  <dc:creator>Chris</dc:creator>
  <cp:lastModifiedBy>Tore-Derek Pfeifer</cp:lastModifiedBy>
  <cp:revision>360</cp:revision>
  <cp:lastPrinted>2021-01-19T08:47:05Z</cp:lastPrinted>
  <dcterms:created xsi:type="dcterms:W3CDTF">2010-02-26T14:14:52Z</dcterms:created>
  <dcterms:modified xsi:type="dcterms:W3CDTF">2022-11-24T16:32:52Z</dcterms:modified>
</cp:coreProperties>
</file>